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305" r:id="rId4"/>
    <p:sldId id="307" r:id="rId5"/>
    <p:sldId id="281" r:id="rId6"/>
    <p:sldId id="262" r:id="rId7"/>
    <p:sldId id="297" r:id="rId8"/>
    <p:sldId id="293" r:id="rId9"/>
    <p:sldId id="298" r:id="rId10"/>
    <p:sldId id="295" r:id="rId11"/>
    <p:sldId id="294" r:id="rId12"/>
    <p:sldId id="299" r:id="rId13"/>
    <p:sldId id="290" r:id="rId14"/>
    <p:sldId id="270" r:id="rId15"/>
    <p:sldId id="300" r:id="rId16"/>
    <p:sldId id="301" r:id="rId17"/>
    <p:sldId id="302" r:id="rId18"/>
    <p:sldId id="303" r:id="rId19"/>
    <p:sldId id="304" r:id="rId20"/>
    <p:sldId id="306" r:id="rId21"/>
    <p:sldId id="296" r:id="rId22"/>
    <p:sldId id="25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BAED3-39F7-4AD2-BCD6-5DF5E3D4D95F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BAD11-8EE2-4DF7-9EBC-6CBF0874139E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4800" y="179387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CI 512: Teaching and Learning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013410" y="2743200"/>
            <a:ext cx="711718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Thursday, 8/4/2011: Week 3</a:t>
            </a:r>
          </a:p>
          <a:p>
            <a:endParaRPr lang="en-US" dirty="0"/>
          </a:p>
          <a:p>
            <a:r>
              <a:rPr lang="en-US" dirty="0"/>
              <a:t>	</a:t>
            </a:r>
            <a:r>
              <a:rPr lang="en-US" dirty="0" smtClean="0"/>
              <a:t>		Constructivism Part II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8683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Constructivism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Individuals are “the realm of the social” as inextricably interconnected</a:t>
            </a:r>
          </a:p>
          <a:p>
            <a:pPr lvl="0"/>
            <a:r>
              <a:rPr lang="en-US" dirty="0"/>
              <a:t>No metaphor for the isolated individual mind: must be viewed in terms of its interactions</a:t>
            </a:r>
          </a:p>
          <a:p>
            <a:pPr lvl="0"/>
            <a:r>
              <a:rPr lang="en-US" dirty="0"/>
              <a:t>Meaning is socially constructed and constrained by the shared experiences of the underlying physical reality</a:t>
            </a:r>
          </a:p>
          <a:p>
            <a:pPr lvl="0"/>
            <a:r>
              <a:rPr lang="en-US" dirty="0"/>
              <a:t>Socially constructed meaning seeks to represent the ontological reality, which will never be fully attained</a:t>
            </a:r>
          </a:p>
          <a:p>
            <a:pPr lvl="0"/>
            <a:r>
              <a:rPr lang="en-US" dirty="0"/>
              <a:t>Modified relativist ontology: “There is a world out there supporting the appearances we have shared access to, but we have no certain knowledge of it” (pg. 343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132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Radical Constructivism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125112" cy="4648200"/>
          </a:xfrm>
        </p:spPr>
        <p:txBody>
          <a:bodyPr/>
          <a:lstStyle/>
          <a:p>
            <a:pPr lvl="0"/>
            <a:r>
              <a:rPr lang="en-US" dirty="0"/>
              <a:t>v</a:t>
            </a:r>
            <a:r>
              <a:rPr lang="en-US" dirty="0" smtClean="0"/>
              <a:t>on </a:t>
            </a:r>
            <a:r>
              <a:rPr lang="en-US" dirty="0" err="1"/>
              <a:t>Glasersfeld</a:t>
            </a:r>
            <a:r>
              <a:rPr lang="en-US" dirty="0"/>
              <a:t> </a:t>
            </a:r>
            <a:r>
              <a:rPr lang="en-US" dirty="0" smtClean="0"/>
              <a:t>(1917-2010)</a:t>
            </a:r>
          </a:p>
          <a:p>
            <a:pPr lvl="0"/>
            <a:r>
              <a:rPr lang="en-US" dirty="0" smtClean="0"/>
              <a:t>Cognition </a:t>
            </a:r>
            <a:r>
              <a:rPr lang="en-US" dirty="0"/>
              <a:t>is adaptive</a:t>
            </a:r>
          </a:p>
          <a:p>
            <a:pPr lvl="0"/>
            <a:r>
              <a:rPr lang="en-US" dirty="0"/>
              <a:t>Only concerned with the experiential world and not an ontological reality</a:t>
            </a:r>
          </a:p>
          <a:p>
            <a:pPr lvl="0"/>
            <a:r>
              <a:rPr lang="en-US" dirty="0"/>
              <a:t>Experiencers of the world construct understanding based upon perception as opposed to inaccessible reality</a:t>
            </a:r>
          </a:p>
          <a:p>
            <a:r>
              <a:rPr lang="en-US" dirty="0"/>
              <a:t>Neutral in ontology: not concerned with the existence of objective </a:t>
            </a:r>
            <a:r>
              <a:rPr lang="en-US" dirty="0" smtClean="0"/>
              <a:t>world</a:t>
            </a:r>
          </a:p>
          <a:p>
            <a:r>
              <a:rPr lang="en-US" dirty="0"/>
              <a:t>Language serves as an imperfect mediator between unknowable minds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805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819400"/>
            <a:ext cx="7125113" cy="924475"/>
          </a:xfrm>
        </p:spPr>
        <p:txBody>
          <a:bodyPr/>
          <a:lstStyle/>
          <a:p>
            <a:pPr algn="ctr"/>
            <a:r>
              <a:rPr lang="en-US" i="1" dirty="0" smtClean="0"/>
              <a:t>Fish is Fish</a:t>
            </a:r>
            <a:br>
              <a:rPr lang="en-US" i="1" dirty="0" smtClean="0"/>
            </a:br>
            <a:r>
              <a:rPr lang="en-US" dirty="0" smtClean="0"/>
              <a:t>Leo </a:t>
            </a:r>
            <a:r>
              <a:rPr lang="en-US" dirty="0" err="1" smtClean="0"/>
              <a:t>Lionni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8259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does </a:t>
            </a:r>
            <a:r>
              <a:rPr lang="en-US" i="1" dirty="0" smtClean="0"/>
              <a:t>Fish is Fish</a:t>
            </a:r>
            <a:r>
              <a:rPr lang="en-US" dirty="0" smtClean="0"/>
              <a:t> story relate to the constructivist paradigm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are the limitations of language for understanding the mental constructs of others?  What are ways to resolve the problems of language?</a:t>
            </a:r>
            <a:endParaRPr lang="en-US" dirty="0" smtClean="0"/>
          </a:p>
          <a:p>
            <a:r>
              <a:rPr lang="en-US" dirty="0" smtClean="0"/>
              <a:t>Discuss the merits of Brooks &amp; Brooks’ argument for a constructivist classroom.  What are some critiques?</a:t>
            </a:r>
          </a:p>
          <a:p>
            <a:r>
              <a:rPr lang="en-US" dirty="0" smtClean="0"/>
              <a:t>Pick 4 (or more) principles of “constructivist teaching” outlined in chapter 9.</a:t>
            </a:r>
          </a:p>
          <a:p>
            <a:pPr lvl="1"/>
            <a:r>
              <a:rPr lang="en-US" dirty="0" smtClean="0"/>
              <a:t>Discuss the strengths and weaknesses of each of the principles?</a:t>
            </a:r>
          </a:p>
          <a:p>
            <a:pPr lvl="1"/>
            <a:r>
              <a:rPr lang="en-US" dirty="0" smtClean="0"/>
              <a:t>How might you see them enacted in your future classrooms?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2129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97180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Break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0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4-5 people (next slide)</a:t>
            </a:r>
          </a:p>
          <a:p>
            <a:r>
              <a:rPr lang="en-US" dirty="0" smtClean="0"/>
              <a:t>20-30 minute teaching/learning activity on a topic of the groups’ choice</a:t>
            </a:r>
          </a:p>
          <a:p>
            <a:r>
              <a:rPr lang="en-US" dirty="0" smtClean="0"/>
              <a:t>Draw upon at least two different learning theories</a:t>
            </a:r>
          </a:p>
          <a:p>
            <a:r>
              <a:rPr lang="en-US" dirty="0" smtClean="0"/>
              <a:t>YOUR CHANCE TO SHOW THEORY IN ACTION!</a:t>
            </a:r>
          </a:p>
          <a:p>
            <a:r>
              <a:rPr lang="en-US" dirty="0" smtClean="0"/>
              <a:t>Feel free to draw upon pre-existing curriculum and resources</a:t>
            </a:r>
          </a:p>
          <a:p>
            <a:pPr lvl="1"/>
            <a:r>
              <a:rPr lang="en-US" dirty="0" smtClean="0"/>
              <a:t>Illuminations.nctm.org</a:t>
            </a:r>
          </a:p>
          <a:p>
            <a:pPr lvl="1"/>
            <a:r>
              <a:rPr lang="en-US" dirty="0"/>
              <a:t>Metropolitan Instructional Support Lab </a:t>
            </a:r>
            <a:r>
              <a:rPr lang="en-US" dirty="0" smtClean="0"/>
              <a:t>(3</a:t>
            </a:r>
            <a:r>
              <a:rPr lang="en-US" baseline="30000" dirty="0" smtClean="0"/>
              <a:t>rd</a:t>
            </a:r>
            <a:r>
              <a:rPr lang="en-US" dirty="0" smtClean="0"/>
              <a:t> floor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Math Resource Lab Neuberger 305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4512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Presentation Write-up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It is a GROUP presentation and an INDIVIDUAL write-up</a:t>
            </a:r>
          </a:p>
          <a:p>
            <a:pPr marL="336550" lvl="0" indent="-336550">
              <a:buNone/>
            </a:pPr>
            <a:r>
              <a:rPr lang="en-US" dirty="0" smtClean="0"/>
              <a:t>1. A </a:t>
            </a:r>
            <a:r>
              <a:rPr lang="en-US" dirty="0"/>
              <a:t>description of how the lesson relates to teaching/learning theories (1-2 pages)</a:t>
            </a:r>
          </a:p>
          <a:p>
            <a:pPr marL="336550" lvl="0" indent="-336550">
              <a:buNone/>
            </a:pPr>
            <a:r>
              <a:rPr lang="en-US" dirty="0" smtClean="0"/>
              <a:t>2. A </a:t>
            </a:r>
            <a:r>
              <a:rPr lang="en-US" dirty="0"/>
              <a:t>personal reflection on what you learned and how this project will impact your future teaching (1-2 pages)</a:t>
            </a:r>
          </a:p>
          <a:p>
            <a:pPr marL="336550" lvl="0" indent="-336550">
              <a:buNone/>
            </a:pPr>
            <a:r>
              <a:rPr lang="en-US" dirty="0" smtClean="0"/>
              <a:t>3. An </a:t>
            </a:r>
            <a:r>
              <a:rPr lang="en-US" dirty="0"/>
              <a:t>evaluation of every group member (including yourself) based upon the principles of group participation created by the class community.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66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Individual write-ups are due the date of your presentation</a:t>
            </a:r>
          </a:p>
          <a:p>
            <a:r>
              <a:rPr lang="en-US" sz="2400" dirty="0" smtClean="0"/>
              <a:t>20 points are based on the presentation</a:t>
            </a:r>
          </a:p>
          <a:p>
            <a:r>
              <a:rPr lang="en-US" sz="2400" dirty="0" smtClean="0"/>
              <a:t>50 points based on the write-ups</a:t>
            </a:r>
          </a:p>
          <a:p>
            <a:r>
              <a:rPr lang="en-US" sz="2400" dirty="0" smtClean="0"/>
              <a:t>10 points based on group member evaluations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7593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of Group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groups of 3 or 4, brainstorm a list of principles of group participation that you wish to be evaluated against</a:t>
            </a:r>
          </a:p>
          <a:p>
            <a:r>
              <a:rPr lang="en-US" dirty="0" smtClean="0"/>
              <a:t>Each principle should be ratable on a scale from 1 to 5 (1 means I don’t agree, 5 means I agree strongly)</a:t>
            </a:r>
          </a:p>
          <a:p>
            <a:pPr marL="457200" lvl="1" indent="0">
              <a:buNone/>
            </a:pPr>
            <a:r>
              <a:rPr lang="en-US" dirty="0" smtClean="0"/>
              <a:t>Example: This group member was always happy 1 2 3 4 5</a:t>
            </a:r>
          </a:p>
          <a:p>
            <a:r>
              <a:rPr lang="en-US" dirty="0" smtClean="0"/>
              <a:t>Decide upon your top three principles and list them on this sheet.</a:t>
            </a:r>
          </a:p>
          <a:p>
            <a:endParaRPr lang="en-US" dirty="0"/>
          </a:p>
          <a:p>
            <a:r>
              <a:rPr lang="en-US" dirty="0" smtClean="0"/>
              <a:t>Remember, these are the criteria that both you and your group mates will be held accountable to.</a:t>
            </a:r>
          </a:p>
        </p:txBody>
      </p:sp>
    </p:spTree>
    <p:extLst>
      <p:ext uri="{BB962C8B-B14F-4D97-AF65-F5344CB8AC3E}">
        <p14:creationId xmlns:p14="http://schemas.microsoft.com/office/powerpoint/2010/main" val="2797551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Presentation Groups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1280500"/>
              </p:ext>
            </p:extLst>
          </p:nvPr>
        </p:nvGraphicFramePr>
        <p:xfrm>
          <a:off x="1371600" y="2057400"/>
          <a:ext cx="6858000" cy="3205480"/>
        </p:xfrm>
        <a:graphic>
          <a:graphicData uri="http://schemas.openxmlformats.org/drawingml/2006/table">
            <a:tbl>
              <a:tblPr firstRow="1" bandRow="1"/>
              <a:tblGrid>
                <a:gridCol w="1266825"/>
                <a:gridCol w="1266825"/>
                <a:gridCol w="1266825"/>
                <a:gridCol w="1457325"/>
                <a:gridCol w="1600200"/>
              </a:tblGrid>
              <a:tr h="6756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Present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Tues. 8/16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Present Thurs. 8/18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75640">
                <a:tc>
                  <a:txBody>
                    <a:bodyPr/>
                    <a:lstStyle/>
                    <a:p>
                      <a:r>
                        <a:rPr lang="en-US" dirty="0" smtClean="0"/>
                        <a:t>Group 1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Group 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Group 3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Group 4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Group 5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Mike P.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Mike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T.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Carlos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Westie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Greg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Nick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Michael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Casey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Laura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Kyle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Colin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Arielle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Martin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Mike M.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Chai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Teale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Iman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Sean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Chad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Karen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Derek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7671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125113" cy="924475"/>
          </a:xfrm>
        </p:spPr>
        <p:txBody>
          <a:bodyPr/>
          <a:lstStyle/>
          <a:p>
            <a:r>
              <a:rPr lang="en-US" dirty="0" smtClean="0"/>
              <a:t>Class Outline: </a:t>
            </a:r>
            <a:r>
              <a:rPr lang="en-US" sz="2400" dirty="0" smtClean="0"/>
              <a:t>Constructivism</a:t>
            </a:r>
            <a:endParaRPr lang="en-US" sz="24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90600" y="1143000"/>
            <a:ext cx="75438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Note Taker: </a:t>
            </a:r>
            <a:r>
              <a:rPr lang="en-US" dirty="0"/>
              <a:t> Mike </a:t>
            </a:r>
            <a:r>
              <a:rPr lang="en-US" dirty="0" err="1" smtClean="0"/>
              <a:t>Povosky</a:t>
            </a:r>
            <a:r>
              <a:rPr lang="en-US" dirty="0" smtClean="0"/>
              <a:t>		Observer: </a:t>
            </a:r>
            <a:r>
              <a:rPr lang="en-US" dirty="0"/>
              <a:t> </a:t>
            </a:r>
            <a:r>
              <a:rPr lang="en-US" dirty="0" smtClean="0"/>
              <a:t>Greg Richard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Logistics (9:00-9:05) </a:t>
            </a:r>
          </a:p>
          <a:p>
            <a:r>
              <a:rPr lang="en-US" dirty="0" smtClean="0"/>
              <a:t>Constructivist Theory (9:05-9:15)</a:t>
            </a:r>
          </a:p>
          <a:p>
            <a:pPr lvl="1"/>
            <a:r>
              <a:rPr lang="en-US" dirty="0" smtClean="0"/>
              <a:t>Small Group Discussion (9:15-9:45)</a:t>
            </a:r>
          </a:p>
          <a:p>
            <a:pPr lvl="1"/>
            <a:r>
              <a:rPr lang="en-US" dirty="0" smtClean="0"/>
              <a:t>Whole Class (9:45-10:15)</a:t>
            </a:r>
          </a:p>
          <a:p>
            <a:r>
              <a:rPr lang="en-US" dirty="0" smtClean="0"/>
              <a:t>Break (10:15-10:25)</a:t>
            </a:r>
          </a:p>
          <a:p>
            <a:r>
              <a:rPr lang="en-US" dirty="0" smtClean="0"/>
              <a:t>Principles of Group Participation (10:25-10:45)</a:t>
            </a:r>
            <a:endParaRPr lang="en-US" dirty="0"/>
          </a:p>
          <a:p>
            <a:r>
              <a:rPr lang="en-US" dirty="0"/>
              <a:t>Project Work Time </a:t>
            </a:r>
            <a:endParaRPr lang="en-US" dirty="0" smtClean="0"/>
          </a:p>
          <a:p>
            <a:pPr lvl="1"/>
            <a:r>
              <a:rPr lang="en-US" dirty="0" smtClean="0"/>
              <a:t>Small Group (10:45-11:30)</a:t>
            </a:r>
          </a:p>
          <a:p>
            <a:pPr lvl="1"/>
            <a:r>
              <a:rPr lang="en-US" dirty="0" smtClean="0"/>
              <a:t>Share Out (11:30-11:40)</a:t>
            </a:r>
            <a:endParaRPr lang="en-US" dirty="0"/>
          </a:p>
          <a:p>
            <a:r>
              <a:rPr lang="en-US" dirty="0" smtClean="0"/>
              <a:t>Observer Observations (11:40-11:45)</a:t>
            </a:r>
          </a:p>
          <a:p>
            <a:r>
              <a:rPr lang="en-US" dirty="0" smtClean="0"/>
              <a:t>Conclusions and Exit Cards (11:45-11:50)</a:t>
            </a:r>
          </a:p>
        </p:txBody>
      </p:sp>
    </p:spTree>
    <p:extLst>
      <p:ext uri="{BB962C8B-B14F-4D97-AF65-F5344CB8AC3E}">
        <p14:creationId xmlns:p14="http://schemas.microsoft.com/office/powerpoint/2010/main" val="251623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Topic</a:t>
            </a:r>
          </a:p>
          <a:p>
            <a:pPr lvl="1"/>
            <a:r>
              <a:rPr lang="en-US" dirty="0" smtClean="0"/>
              <a:t>Concrete sources</a:t>
            </a:r>
          </a:p>
          <a:p>
            <a:pPr lvl="2"/>
            <a:r>
              <a:rPr lang="en-US" dirty="0" smtClean="0"/>
              <a:t>PLEASE WRITE DOWN YOUR SOURCES!!</a:t>
            </a:r>
          </a:p>
          <a:p>
            <a:pPr marL="457200" lvl="1" indent="0">
              <a:buNone/>
            </a:pPr>
            <a:r>
              <a:rPr lang="en-US" dirty="0" smtClean="0"/>
              <a:t>Resources:</a:t>
            </a:r>
          </a:p>
          <a:p>
            <a:pPr lvl="1"/>
            <a:r>
              <a:rPr lang="en-US" dirty="0" smtClean="0"/>
              <a:t>Illuminations.nctm.org</a:t>
            </a:r>
            <a:endParaRPr lang="en-US" dirty="0"/>
          </a:p>
          <a:p>
            <a:pPr lvl="1"/>
            <a:r>
              <a:rPr lang="en-US" dirty="0"/>
              <a:t>Metropolitan Instructional Support Lab (3</a:t>
            </a:r>
            <a:r>
              <a:rPr lang="en-US" baseline="30000" dirty="0"/>
              <a:t>rd</a:t>
            </a:r>
            <a:r>
              <a:rPr lang="en-US" dirty="0"/>
              <a:t> floor)</a:t>
            </a:r>
          </a:p>
          <a:p>
            <a:pPr lvl="1"/>
            <a:r>
              <a:rPr lang="en-US" dirty="0"/>
              <a:t>Math Resource Lab Neuberger 305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711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667000"/>
            <a:ext cx="7125113" cy="924475"/>
          </a:xfrm>
        </p:spPr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25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Card 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838200"/>
            <a:ext cx="7125112" cy="556260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Rate your level of participation today (0-3)</a:t>
            </a:r>
          </a:p>
          <a:p>
            <a:r>
              <a:rPr lang="en-US" sz="2800" dirty="0" smtClean="0"/>
              <a:t>Name one thing that you learned today</a:t>
            </a:r>
          </a:p>
          <a:p>
            <a:r>
              <a:rPr lang="en-US" sz="2800" dirty="0" smtClean="0"/>
              <a:t>Name one thing you are struggling with or would like to know more about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463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Snap Shots 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Many snap shots could be strengthened by adding more specific descriptions of theory</a:t>
            </a:r>
          </a:p>
          <a:p>
            <a:r>
              <a:rPr lang="en-US" sz="2400" dirty="0" smtClean="0"/>
              <a:t>Specify who’s version of constructivism you are using for your analysis</a:t>
            </a:r>
          </a:p>
          <a:p>
            <a:r>
              <a:rPr lang="en-US" sz="2400" dirty="0" smtClean="0"/>
              <a:t>Please ask if you have questions about my comments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4283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125113" cy="924475"/>
          </a:xfrm>
        </p:spPr>
        <p:txBody>
          <a:bodyPr/>
          <a:lstStyle/>
          <a:p>
            <a:r>
              <a:rPr lang="en-US" dirty="0" smtClean="0"/>
              <a:t>APA Internal 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making reference to an author’s name, cite the date after the name:</a:t>
            </a:r>
          </a:p>
          <a:p>
            <a:pPr marL="457200" lvl="1" indent="0">
              <a:buNone/>
            </a:pPr>
            <a:r>
              <a:rPr lang="en-US" dirty="0" smtClean="0"/>
              <a:t>Ex. According to </a:t>
            </a:r>
            <a:r>
              <a:rPr lang="en-US" dirty="0" err="1" smtClean="0"/>
              <a:t>Labato</a:t>
            </a:r>
            <a:r>
              <a:rPr lang="en-US" dirty="0" smtClean="0"/>
              <a:t> (2003) actor-oriented transfer has advantages over traditional views of transfer.</a:t>
            </a:r>
          </a:p>
          <a:p>
            <a:r>
              <a:rPr lang="en-US" dirty="0" smtClean="0"/>
              <a:t>When making reference to a source without using the author’s name, cite the author’s name and date at the end of the paragraph:</a:t>
            </a:r>
          </a:p>
          <a:p>
            <a:pPr marL="457200" lvl="1" indent="0">
              <a:buNone/>
            </a:pPr>
            <a:r>
              <a:rPr lang="en-US" dirty="0" smtClean="0"/>
              <a:t>Ex. </a:t>
            </a:r>
            <a:r>
              <a:rPr lang="en-US" dirty="0" err="1" smtClean="0"/>
              <a:t>Paiget</a:t>
            </a:r>
            <a:r>
              <a:rPr lang="en-US" dirty="0" smtClean="0"/>
              <a:t> describes 4 stages of cognitive development (Phillips &amp; </a:t>
            </a:r>
            <a:r>
              <a:rPr lang="en-US" dirty="0" err="1" smtClean="0"/>
              <a:t>Soltis</a:t>
            </a:r>
            <a:r>
              <a:rPr lang="en-US" dirty="0" smtClean="0"/>
              <a:t>, 2009).</a:t>
            </a:r>
          </a:p>
          <a:p>
            <a:r>
              <a:rPr lang="en-US" dirty="0" smtClean="0"/>
              <a:t>When quoting directly, include author’s name, date, and page number.  Put the quotation marks before the citation and a period after:</a:t>
            </a:r>
          </a:p>
          <a:p>
            <a:pPr marL="457200" lvl="1" indent="0">
              <a:buNone/>
            </a:pPr>
            <a:r>
              <a:rPr lang="en-US" dirty="0" smtClean="0"/>
              <a:t>Ex. As </a:t>
            </a:r>
            <a:r>
              <a:rPr lang="en-US" dirty="0" err="1" smtClean="0"/>
              <a:t>Paiget</a:t>
            </a:r>
            <a:r>
              <a:rPr lang="en-US" dirty="0" smtClean="0"/>
              <a:t> explains, “</a:t>
            </a:r>
            <a:r>
              <a:rPr lang="en-US" dirty="0"/>
              <a:t>It is probably possible to accelerate, but maximal acceleration is not </a:t>
            </a:r>
            <a:r>
              <a:rPr lang="en-US" dirty="0" smtClean="0"/>
              <a:t>desirable” (</a:t>
            </a:r>
            <a:r>
              <a:rPr lang="en-US" dirty="0" err="1" smtClean="0"/>
              <a:t>Resnick</a:t>
            </a:r>
            <a:r>
              <a:rPr lang="en-US" dirty="0" smtClean="0"/>
              <a:t> &amp; Ford, 1981, p. 178)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1225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Card 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One student asked for a shorted break– another asked for a longer break.  Vote?</a:t>
            </a:r>
          </a:p>
          <a:p>
            <a:r>
              <a:rPr lang="en-US" sz="2400" dirty="0" smtClean="0"/>
              <a:t>Today’s class will focus on Brooks &amp; Brooks</a:t>
            </a:r>
          </a:p>
          <a:p>
            <a:r>
              <a:rPr lang="en-US" sz="2400" dirty="0" smtClean="0"/>
              <a:t>Clarity on the connection between Piaget and Constructivism</a:t>
            </a:r>
          </a:p>
          <a:p>
            <a:r>
              <a:rPr lang="en-US" sz="2400" dirty="0" smtClean="0"/>
              <a:t>Some are starting to feel the pressure of 3 classes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6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Constructivist Theories</a:t>
            </a:r>
            <a:br>
              <a:rPr lang="en-US" dirty="0" smtClean="0"/>
            </a:br>
            <a:r>
              <a:rPr lang="en-US" dirty="0" smtClean="0"/>
              <a:t>(Ernst, 1996)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plurality of theories: occasionally in opposition with one another</a:t>
            </a:r>
          </a:p>
          <a:p>
            <a:r>
              <a:rPr lang="en-US" sz="2400" dirty="0" smtClean="0"/>
              <a:t>Basic premise that learning is a constructive process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66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8200"/>
            <a:ext cx="7125112" cy="4051437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Ontology</a:t>
            </a:r>
            <a:r>
              <a:rPr lang="en-US" sz="2000" dirty="0" smtClean="0"/>
              <a:t>- theory of existence</a:t>
            </a:r>
          </a:p>
          <a:p>
            <a:r>
              <a:rPr lang="en-US" sz="2000" b="1" dirty="0" smtClean="0"/>
              <a:t>Epistemology</a:t>
            </a:r>
            <a:r>
              <a:rPr lang="en-US" sz="2000" dirty="0" smtClean="0"/>
              <a:t>- theory of learning and the nature of knowledge</a:t>
            </a:r>
          </a:p>
          <a:p>
            <a:r>
              <a:rPr lang="en-US" sz="2000" b="1" dirty="0" smtClean="0"/>
              <a:t>Pedagogy</a:t>
            </a:r>
            <a:r>
              <a:rPr lang="en-US" sz="2000" dirty="0" smtClean="0"/>
              <a:t>- theory of teaching, the means to facilitate knowledge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92592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Constructivism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125112" cy="4051437"/>
          </a:xfrm>
        </p:spPr>
        <p:txBody>
          <a:bodyPr/>
          <a:lstStyle/>
          <a:p>
            <a:r>
              <a:rPr lang="en-US" dirty="0" smtClean="0"/>
              <a:t>All </a:t>
            </a:r>
            <a:r>
              <a:rPr lang="en-US" dirty="0"/>
              <a:t>individual human knowledge is individually constructed</a:t>
            </a:r>
          </a:p>
          <a:p>
            <a:r>
              <a:rPr lang="en-US" dirty="0" smtClean="0"/>
              <a:t>The </a:t>
            </a:r>
            <a:r>
              <a:rPr lang="en-US" dirty="0"/>
              <a:t>mind is a data-processing </a:t>
            </a:r>
            <a:r>
              <a:rPr lang="en-US" dirty="0" smtClean="0"/>
              <a:t>computer, however all data is self constructed</a:t>
            </a:r>
            <a:endParaRPr lang="en-US" dirty="0"/>
          </a:p>
          <a:p>
            <a:r>
              <a:rPr lang="en-US" dirty="0" smtClean="0"/>
              <a:t>There </a:t>
            </a:r>
            <a:r>
              <a:rPr lang="en-US" dirty="0"/>
              <a:t>exists a realm of objective knowledge</a:t>
            </a:r>
          </a:p>
          <a:p>
            <a:r>
              <a:rPr lang="en-US" dirty="0" smtClean="0"/>
              <a:t> </a:t>
            </a:r>
            <a:r>
              <a:rPr lang="en-US" dirty="0"/>
              <a:t>Local paradigm: only accounts for the knowledge representations of individuals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09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Constructivism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125112" cy="40514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“Learning is then characterized as a process in which students gradually construct mental representations that accurately mirror the mathematical features of external representations.”</a:t>
            </a:r>
          </a:p>
          <a:p>
            <a:pPr marL="0" indent="0">
              <a:buNone/>
            </a:pPr>
            <a:endParaRPr lang="en-US" dirty="0"/>
          </a:p>
          <a:p>
            <a:pPr marL="406400" indent="-406400">
              <a:buNone/>
            </a:pPr>
            <a:r>
              <a:rPr lang="en-US" dirty="0"/>
              <a:t>Cobb, </a:t>
            </a:r>
            <a:r>
              <a:rPr lang="en-US" dirty="0" err="1"/>
              <a:t>Yackel</a:t>
            </a:r>
            <a:r>
              <a:rPr lang="en-US" dirty="0"/>
              <a:t> &amp; Wood (1992). A constructivist alternative to the representational view of the mind in mathematics education. </a:t>
            </a:r>
            <a:r>
              <a:rPr lang="en-US" i="1" dirty="0"/>
              <a:t>Journal for Research in Mathematics Education </a:t>
            </a:r>
            <a:r>
              <a:rPr lang="en-US" dirty="0"/>
              <a:t>23(1) p. 3.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04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2316</TotalTime>
  <Words>991</Words>
  <Application>Microsoft Office PowerPoint</Application>
  <PresentationFormat>On-screen Show (4:3)</PresentationFormat>
  <Paragraphs>144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Summer</vt:lpstr>
      <vt:lpstr>PowerPoint Presentation</vt:lpstr>
      <vt:lpstr>Class Outline: Constructivism</vt:lpstr>
      <vt:lpstr>Snap Shots Reflections</vt:lpstr>
      <vt:lpstr>APA Internal Citations</vt:lpstr>
      <vt:lpstr>Exit Card Reflections</vt:lpstr>
      <vt:lpstr>Constructivist Theories (Ernst, 1996)</vt:lpstr>
      <vt:lpstr>Vocabulary</vt:lpstr>
      <vt:lpstr>Weak Constructivism</vt:lpstr>
      <vt:lpstr>Weak Constructivism</vt:lpstr>
      <vt:lpstr>Social Constructivism</vt:lpstr>
      <vt:lpstr>Radical Constructivism</vt:lpstr>
      <vt:lpstr>Fish is Fish Leo Lionni</vt:lpstr>
      <vt:lpstr>Small Group Discussion</vt:lpstr>
      <vt:lpstr>Break</vt:lpstr>
      <vt:lpstr>Group Presentations</vt:lpstr>
      <vt:lpstr>Group Presentation Write-up</vt:lpstr>
      <vt:lpstr>Group Presentation</vt:lpstr>
      <vt:lpstr>Principles of Group Participation</vt:lpstr>
      <vt:lpstr>Group Presentation Groups</vt:lpstr>
      <vt:lpstr>Group Projects</vt:lpstr>
      <vt:lpstr>Observations</vt:lpstr>
      <vt:lpstr>Exit Card Reflections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</dc:creator>
  <cp:lastModifiedBy>Carolyn</cp:lastModifiedBy>
  <cp:revision>72</cp:revision>
  <dcterms:created xsi:type="dcterms:W3CDTF">2011-07-24T20:20:48Z</dcterms:created>
  <dcterms:modified xsi:type="dcterms:W3CDTF">2011-08-04T14:46:09Z</dcterms:modified>
</cp:coreProperties>
</file>